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7" r:id="rId6"/>
    <p:sldId id="269" r:id="rId7"/>
    <p:sldId id="268" r:id="rId8"/>
    <p:sldId id="270" r:id="rId9"/>
    <p:sldId id="258" r:id="rId10"/>
    <p:sldId id="259" r:id="rId11"/>
    <p:sldId id="26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2B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3" autoAdjust="0"/>
    <p:restoredTop sz="94660"/>
  </p:normalViewPr>
  <p:slideViewPr>
    <p:cSldViewPr snapToGrid="0">
      <p:cViewPr varScale="1">
        <p:scale>
          <a:sx n="43" d="100"/>
          <a:sy n="43" d="100"/>
        </p:scale>
        <p:origin x="60" y="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45F0E-B5E1-4E8C-9147-1B9B1A69E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C0B831-A7C0-4B0D-9949-4DDA918102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2D9CF-EABE-4994-91F4-BF7856039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32317-1A86-4F8E-8372-289D42DD5C3F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86815-3EBA-4948-A5E0-DB776A9D1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9C289-A689-47EF-8247-E933E3C66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65452-323E-46C3-AEFE-5680764C1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255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29A0A-DC51-43C7-98E7-907037907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2CB713-50A6-4775-B653-C7AF843672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20587-B8D3-4B41-9617-4B0850D60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32317-1A86-4F8E-8372-289D42DD5C3F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10D6D-79CE-4995-87A0-01A257692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8EE10-38A6-4E95-836A-9C4ED1B6A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65452-323E-46C3-AEFE-5680764C1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67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CAC313-2BE5-4D8B-A08F-4EF462639B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A1BC7E-713A-49E5-98E4-9B6CB55DB2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1790B-50DF-419C-B7C8-0A2D99350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32317-1A86-4F8E-8372-289D42DD5C3F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98CC6-468B-4168-AACD-B6CA82435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2543C-BC8D-4F0D-B96B-2782F9E69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65452-323E-46C3-AEFE-5680764C1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875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F434F-7A77-4604-A1C4-C3DE934C1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37C01-4EDF-4F56-95E3-5CE2133A6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494A7-383E-4B73-BFCB-DE02FF633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32317-1A86-4F8E-8372-289D42DD5C3F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38DD8C-253C-4DDB-A204-88E4DA2F1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B7260-759A-42A3-9515-7B8AD4750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65452-323E-46C3-AEFE-5680764C1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454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43B8A-DCD4-4CC8-ACD0-47707BF0E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63C75-6C90-4127-B51E-C2FC3F2E0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34AC2-E631-4934-957D-237DA1624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32317-1A86-4F8E-8372-289D42DD5C3F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E0B18-5065-4D28-AB6F-7DB1FEBCD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3E88F-76A0-41DB-A649-B324375A5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65452-323E-46C3-AEFE-5680764C1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449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BD870-12D4-4A26-9531-BDC22F97C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1B168-6443-424C-91FF-D18C51BA80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5A925A-3B4A-4686-A6A9-7B6B2ABD33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A627B2-D59E-4D84-8226-C89E4A12C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32317-1A86-4F8E-8372-289D42DD5C3F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E1F58A-50A7-4572-912B-2755CA2FD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BA5E1B-8359-42AF-B0D7-A68504AC9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65452-323E-46C3-AEFE-5680764C1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78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908AC-5F1F-47AE-ABAD-6731B398A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67506D-3DAC-40F6-A1C0-E4EB33E1C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5C15C2-700B-4C9F-941E-4A8290A0EC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74E38D-71B6-4B2E-9FC7-E73F0D13C1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0C451F-411B-4644-8B85-079B839E01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BCCF3A-DCB8-493A-98A3-B239D942B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32317-1A86-4F8E-8372-289D42DD5C3F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5BD9C2-5A22-40B3-B5D9-592F79B99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BE9967-B838-4DCE-83DB-A8A92480F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65452-323E-46C3-AEFE-5680764C1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865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D5A9E-A975-4440-9B97-9FE77DC21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CE800A-B7EB-4ABD-886C-D3A2CF079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32317-1A86-4F8E-8372-289D42DD5C3F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8DBAE7-4F64-4FA4-8FAA-060E504C1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86944-F5F5-45FF-9358-B7A43E69D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65452-323E-46C3-AEFE-5680764C1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4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28FF2E-873B-4605-A0B1-E79403B4C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32317-1A86-4F8E-8372-289D42DD5C3F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D11C36-F477-4B6A-BDEA-4490102F0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7106C3-7366-4858-990B-7324F4B5A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65452-323E-46C3-AEFE-5680764C1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75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B7FED-974B-4C0E-8677-83AA1F18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AA867-5B25-4167-ACB6-F3B768F1F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041D95-2F09-40CF-92A7-6280FA613B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3C6E8C-DB93-40C1-9976-D5A83485A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32317-1A86-4F8E-8372-289D42DD5C3F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8D5BBA-0EAC-40C6-8925-838E28CCE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662E12-8C9B-4D7A-BC45-09FCBD438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65452-323E-46C3-AEFE-5680764C1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73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A4CCD-8B53-4D5C-BDAD-AED22B470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F14176-CB85-476B-BA73-F787D756F8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8F644A-7309-4904-8E24-DC6E75CA9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859804-0C1E-400E-BF5C-913EBE020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32317-1A86-4F8E-8372-289D42DD5C3F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A8581-6646-4C48-B192-BCBCF8082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DC9619-83B2-4049-BD5F-C8F790B34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65452-323E-46C3-AEFE-5680764C1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236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">
              <a:srgbClr val="C8D6ED"/>
            </a:gs>
            <a:gs pos="66000">
              <a:srgbClr val="A6BCE3"/>
            </a:gs>
            <a:gs pos="88000">
              <a:schemeClr val="accent1">
                <a:lumMod val="60000"/>
                <a:lumOff val="40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185554-483B-4A02-BB66-70F61480A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3467B-E6A2-4645-A57D-AC20E2FDC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155A7-0D27-4F78-A048-20BD1B42C6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32317-1A86-4F8E-8372-289D42DD5C3F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1C332-70E1-4643-BDBA-172CE8B69C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87133-EDFE-4C7D-983F-5852086D20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065452-323E-46C3-AEFE-5680764C1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544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DDA98-246E-4F7D-903A-E984933781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PPG Force Sensor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DAA2F3-1E1B-4E23-9A36-9E9D945751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7/6/2021</a:t>
            </a:r>
          </a:p>
        </p:txBody>
      </p:sp>
    </p:spTree>
    <p:extLst>
      <p:ext uri="{BB962C8B-B14F-4D97-AF65-F5344CB8AC3E}">
        <p14:creationId xmlns:p14="http://schemas.microsoft.com/office/powerpoint/2010/main" val="2315741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44B26-DACC-2144-9D45-817F14F61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Hypodermal photoplethysmography sensor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99BB85-85FE-CE4A-8449-C4D68D9750A7}"/>
              </a:ext>
            </a:extLst>
          </p:cNvPr>
          <p:cNvSpPr/>
          <p:nvPr/>
        </p:nvSpPr>
        <p:spPr>
          <a:xfrm>
            <a:off x="838200" y="1619251"/>
            <a:ext cx="9973884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Photoplethysmography (PPG)</a:t>
            </a:r>
            <a:r>
              <a:rPr lang="en-US" sz="2400" dirty="0"/>
              <a:t> = </a:t>
            </a:r>
            <a:r>
              <a:rPr lang="en-US" dirty="0"/>
              <a:t>optical sensing of blood volume changes in microvasculature.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PPG is commonly deployed on wearables: finger clips, smartwatches, etc.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Typically measures oxygen saturation, blood pressure, cardiac output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However, it has also been used to measure fingertip forces noninvasively from fingernail:</a:t>
            </a:r>
          </a:p>
        </p:txBody>
      </p:sp>
      <p:pic>
        <p:nvPicPr>
          <p:cNvPr id="8" name="Picture 7" descr="A screenshot of a text message&#10;&#10;Description automatically generated with low confidence">
            <a:extLst>
              <a:ext uri="{FF2B5EF4-FFF2-40B4-BE49-F238E27FC236}">
                <a16:creationId xmlns:a16="http://schemas.microsoft.com/office/drawing/2014/main" id="{F4A2191E-F813-CA43-BF81-9EC0DD2AF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51" y="4379915"/>
            <a:ext cx="5484549" cy="1555748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B02726A2-6361-F243-9834-5D318E893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050" y="4254499"/>
            <a:ext cx="498475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893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44B26-DACC-2144-9D45-817F14F61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Hypodermal photoplethysmography sensor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99BB85-85FE-CE4A-8449-C4D68D9750A7}"/>
              </a:ext>
            </a:extLst>
          </p:cNvPr>
          <p:cNvSpPr/>
          <p:nvPr/>
        </p:nvSpPr>
        <p:spPr>
          <a:xfrm>
            <a:off x="838200" y="1619251"/>
            <a:ext cx="7611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Wearable PPG has even been implemented in a wireless, battery free device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C5888DC-EF32-C44E-9C74-E65093081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8003"/>
            <a:ext cx="6029325" cy="2175286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E5DF7E1-7341-5E47-9174-AC286828F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900" y="4290930"/>
            <a:ext cx="8204200" cy="220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84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44B26-DACC-2144-9D45-817F14F61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Hypodermal photoplethysmography sensor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99BB85-85FE-CE4A-8449-C4D68D9750A7}"/>
              </a:ext>
            </a:extLst>
          </p:cNvPr>
          <p:cNvSpPr/>
          <p:nvPr/>
        </p:nvSpPr>
        <p:spPr>
          <a:xfrm>
            <a:off x="838200" y="1619251"/>
            <a:ext cx="81983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Implantable PPG sensors for cardiovascular applications, but not for tactile sensing</a:t>
            </a:r>
          </a:p>
          <a:p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1A85B96-EDCE-C745-948C-C02816A46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588" y="2360450"/>
            <a:ext cx="4009626" cy="2057166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A475616-C0FE-2E48-A2A4-14C15A616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728" y="2360450"/>
            <a:ext cx="5624384" cy="106855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6401EA9-2D2C-7040-B3F2-3C9070AC4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4794368"/>
            <a:ext cx="4735129" cy="1587500"/>
          </a:xfrm>
          <a:prstGeom prst="rect">
            <a:avLst/>
          </a:prstGeom>
        </p:spPr>
      </p:pic>
      <p:pic>
        <p:nvPicPr>
          <p:cNvPr id="12" name="Picture 11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1B5D3DCA-D98C-2F43-B38E-2F81539EC7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7695" y="3501173"/>
            <a:ext cx="1822552" cy="317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463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44B26-DACC-2144-9D45-817F14F61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Hypodermal photoplethysmography sensor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99BB85-85FE-CE4A-8449-C4D68D9750A7}"/>
              </a:ext>
            </a:extLst>
          </p:cNvPr>
          <p:cNvSpPr/>
          <p:nvPr/>
        </p:nvSpPr>
        <p:spPr>
          <a:xfrm>
            <a:off x="838201" y="1619251"/>
            <a:ext cx="45656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Implantable PPG sensor for tactile sensing?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 off-the-shelf design of Kim et al 2017, but within fused silica package?</a:t>
            </a:r>
          </a:p>
          <a:p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8E09E17-9CAA-724A-B720-117341450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850" y="1552575"/>
            <a:ext cx="48133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052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869DA-B2DD-446F-8B72-D9F0FB419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PPG Sensor: 1</a:t>
            </a:r>
            <a:r>
              <a:rPr lang="en-US" baseline="30000" dirty="0"/>
              <a:t>st</a:t>
            </a:r>
            <a:r>
              <a:rPr lang="en-US" dirty="0"/>
              <a:t>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C3926-C548-4382-B5F7-2F5B16FF6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93889" cy="1948933"/>
          </a:xfrm>
        </p:spPr>
        <p:txBody>
          <a:bodyPr/>
          <a:lstStyle/>
          <a:p>
            <a:r>
              <a:rPr lang="en-US" dirty="0"/>
              <a:t>Proof-of-concept: Red + IR LED, photodiode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01E415-FA49-47E9-9048-1815563DD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9210" y="1574800"/>
            <a:ext cx="3212009" cy="24926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F6592C-40D1-48EA-B52F-CCC75E62CB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4" r="2551" b="3683"/>
          <a:stretch/>
        </p:blipFill>
        <p:spPr>
          <a:xfrm>
            <a:off x="5129250" y="1689790"/>
            <a:ext cx="3780624" cy="24926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B4BCA9-275F-49C1-AA50-1B854A939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647" y="4182463"/>
            <a:ext cx="3342353" cy="26747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C57E7A-AF0B-44A6-AC7A-6F636B511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435" y="4165538"/>
            <a:ext cx="3690447" cy="27221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4BC926-CE73-448B-9DD2-322F1DE3F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89" y="3049588"/>
            <a:ext cx="4431011" cy="3413602"/>
          </a:xfrm>
          <a:prstGeom prst="rect">
            <a:avLst/>
          </a:prstGeom>
        </p:spPr>
      </p:pic>
      <p:sp>
        <p:nvSpPr>
          <p:cNvPr id="19" name="AutoShape 8" descr="Arduino Mega 2560 Rev3 - OKdo">
            <a:extLst>
              <a:ext uri="{FF2B5EF4-FFF2-40B4-BE49-F238E27FC236}">
                <a16:creationId xmlns:a16="http://schemas.microsoft.com/office/drawing/2014/main" id="{BDADA7CF-70B4-4C61-BE68-7C9C7833D8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Arduino Mega 2560 Rev3 - OKdo">
            <a:extLst>
              <a:ext uri="{FF2B5EF4-FFF2-40B4-BE49-F238E27FC236}">
                <a16:creationId xmlns:a16="http://schemas.microsoft.com/office/drawing/2014/main" id="{E948A8E3-77B1-453B-9612-909418C9CB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2" t="22912" r="15786" b="20976"/>
          <a:stretch/>
        </p:blipFill>
        <p:spPr bwMode="auto">
          <a:xfrm>
            <a:off x="3080565" y="5778500"/>
            <a:ext cx="2094870" cy="107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F3CDF36-B5EA-4BB6-9125-B1868C856D53}"/>
              </a:ext>
            </a:extLst>
          </p:cNvPr>
          <p:cNvSpPr/>
          <p:nvPr/>
        </p:nvSpPr>
        <p:spPr>
          <a:xfrm>
            <a:off x="2273300" y="4381500"/>
            <a:ext cx="2336800" cy="1435100"/>
          </a:xfrm>
          <a:custGeom>
            <a:avLst/>
            <a:gdLst>
              <a:gd name="connsiteX0" fmla="*/ 0 w 2336800"/>
              <a:gd name="connsiteY0" fmla="*/ 0 h 1435100"/>
              <a:gd name="connsiteX1" fmla="*/ 1651000 w 2336800"/>
              <a:gd name="connsiteY1" fmla="*/ 495300 h 1435100"/>
              <a:gd name="connsiteX2" fmla="*/ 2336800 w 2336800"/>
              <a:gd name="connsiteY2" fmla="*/ 1435100 h 143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6800" h="1435100">
                <a:moveTo>
                  <a:pt x="0" y="0"/>
                </a:moveTo>
                <a:cubicBezTo>
                  <a:pt x="630766" y="128058"/>
                  <a:pt x="1261533" y="256117"/>
                  <a:pt x="1651000" y="495300"/>
                </a:cubicBezTo>
                <a:cubicBezTo>
                  <a:pt x="2040467" y="734483"/>
                  <a:pt x="2188633" y="1084791"/>
                  <a:pt x="2336800" y="1435100"/>
                </a:cubicBezTo>
              </a:path>
            </a:pathLst>
          </a:custGeom>
          <a:ln w="2857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EBC247E-B20A-4CDD-BCBC-645B4CEAA4EF}"/>
              </a:ext>
            </a:extLst>
          </p:cNvPr>
          <p:cNvSpPr/>
          <p:nvPr/>
        </p:nvSpPr>
        <p:spPr>
          <a:xfrm>
            <a:off x="2324100" y="4635500"/>
            <a:ext cx="2044700" cy="1143000"/>
          </a:xfrm>
          <a:custGeom>
            <a:avLst/>
            <a:gdLst>
              <a:gd name="connsiteX0" fmla="*/ 0 w 2044700"/>
              <a:gd name="connsiteY0" fmla="*/ 0 h 1143000"/>
              <a:gd name="connsiteX1" fmla="*/ 1409700 w 2044700"/>
              <a:gd name="connsiteY1" fmla="*/ 419100 h 1143000"/>
              <a:gd name="connsiteX2" fmla="*/ 2044700 w 2044700"/>
              <a:gd name="connsiteY2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4700" h="1143000">
                <a:moveTo>
                  <a:pt x="0" y="0"/>
                </a:moveTo>
                <a:cubicBezTo>
                  <a:pt x="534458" y="114300"/>
                  <a:pt x="1068917" y="228600"/>
                  <a:pt x="1409700" y="419100"/>
                </a:cubicBezTo>
                <a:cubicBezTo>
                  <a:pt x="1750483" y="609600"/>
                  <a:pt x="1913467" y="950383"/>
                  <a:pt x="2044700" y="1143000"/>
                </a:cubicBezTo>
              </a:path>
            </a:pathLst>
          </a:custGeom>
          <a:ln w="28575" cap="flat" cmpd="sng" algn="ctr">
            <a:solidFill>
              <a:srgbClr val="F52BAD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52DE3B5-4D83-49E7-883B-4F82FE342A51}"/>
              </a:ext>
            </a:extLst>
          </p:cNvPr>
          <p:cNvSpPr/>
          <p:nvPr/>
        </p:nvSpPr>
        <p:spPr>
          <a:xfrm>
            <a:off x="2349500" y="4826000"/>
            <a:ext cx="1701800" cy="952500"/>
          </a:xfrm>
          <a:custGeom>
            <a:avLst/>
            <a:gdLst>
              <a:gd name="connsiteX0" fmla="*/ 0 w 1701800"/>
              <a:gd name="connsiteY0" fmla="*/ 0 h 952500"/>
              <a:gd name="connsiteX1" fmla="*/ 1257300 w 1701800"/>
              <a:gd name="connsiteY1" fmla="*/ 381000 h 952500"/>
              <a:gd name="connsiteX2" fmla="*/ 1701800 w 1701800"/>
              <a:gd name="connsiteY2" fmla="*/ 95250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1800" h="952500">
                <a:moveTo>
                  <a:pt x="0" y="0"/>
                </a:moveTo>
                <a:cubicBezTo>
                  <a:pt x="486833" y="111125"/>
                  <a:pt x="973667" y="222250"/>
                  <a:pt x="1257300" y="381000"/>
                </a:cubicBezTo>
                <a:cubicBezTo>
                  <a:pt x="1540933" y="539750"/>
                  <a:pt x="1701800" y="952500"/>
                  <a:pt x="1701800" y="952500"/>
                </a:cubicBezTo>
              </a:path>
            </a:pathLst>
          </a:custGeom>
          <a:ln w="28575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CCFAB-FFDA-492A-BB28-85640B3779BB}"/>
              </a:ext>
            </a:extLst>
          </p:cNvPr>
          <p:cNvSpPr txBox="1"/>
          <p:nvPr/>
        </p:nvSpPr>
        <p:spPr>
          <a:xfrm>
            <a:off x="990110" y="4458124"/>
            <a:ext cx="965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</a:rPr>
              <a:t>Photodiode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0F354F-6D43-4AC5-A9E5-FBC0C8C52A3E}"/>
              </a:ext>
            </a:extLst>
          </p:cNvPr>
          <p:cNvSpPr txBox="1"/>
          <p:nvPr/>
        </p:nvSpPr>
        <p:spPr>
          <a:xfrm>
            <a:off x="972869" y="4280446"/>
            <a:ext cx="965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</a:rPr>
              <a:t>Red LED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4220F6-39F9-479C-9A42-95175824F24D}"/>
              </a:ext>
            </a:extLst>
          </p:cNvPr>
          <p:cNvSpPr txBox="1"/>
          <p:nvPr/>
        </p:nvSpPr>
        <p:spPr>
          <a:xfrm>
            <a:off x="995251" y="4646693"/>
            <a:ext cx="965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</a:rPr>
              <a:t>IR LED</a:t>
            </a:r>
          </a:p>
        </p:txBody>
      </p:sp>
    </p:spTree>
    <p:extLst>
      <p:ext uri="{BB962C8B-B14F-4D97-AF65-F5344CB8AC3E}">
        <p14:creationId xmlns:p14="http://schemas.microsoft.com/office/powerpoint/2010/main" val="4189260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4DCC0A5-0D1F-4DD0-9545-9E351D16E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051" y="3552967"/>
            <a:ext cx="4206949" cy="31552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82FEC9-7BFA-4212-83B6-6A11464F3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17512" cy="1325563"/>
          </a:xfrm>
        </p:spPr>
        <p:txBody>
          <a:bodyPr/>
          <a:lstStyle/>
          <a:p>
            <a:r>
              <a:rPr lang="en-US" dirty="0"/>
              <a:t>PPG Sensor: 2</a:t>
            </a:r>
            <a:r>
              <a:rPr lang="en-US" baseline="30000" dirty="0"/>
              <a:t>nd</a:t>
            </a:r>
            <a:r>
              <a:rPr lang="en-US" dirty="0"/>
              <a:t>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BF042-E8BB-4319-A997-59F51D1D1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455194" cy="4351338"/>
          </a:xfrm>
        </p:spPr>
        <p:txBody>
          <a:bodyPr>
            <a:normAutofit/>
          </a:bodyPr>
          <a:lstStyle/>
          <a:p>
            <a:r>
              <a:rPr lang="en-US" dirty="0"/>
              <a:t>Added green LED, op-amp to replace resistors</a:t>
            </a:r>
          </a:p>
          <a:p>
            <a:r>
              <a:rPr lang="en-US" dirty="0"/>
              <a:t>PD not sensitive to green LED light</a:t>
            </a:r>
          </a:p>
          <a:p>
            <a:r>
              <a:rPr lang="en-US" dirty="0"/>
              <a:t>Force tracked a bit too well in the last one…</a:t>
            </a:r>
          </a:p>
          <a:p>
            <a:pPr lvl="1"/>
            <a:r>
              <a:rPr lang="en-US" dirty="0"/>
              <a:t>Arduino ADC readings affected each other due to high output impedance of PD circuit =&gt; op-amp buffer</a:t>
            </a:r>
          </a:p>
          <a:p>
            <a:r>
              <a:rPr lang="en-US" dirty="0"/>
              <a:t>Skin contact with wires also led to a falsely increased response</a:t>
            </a:r>
          </a:p>
          <a:p>
            <a:pPr lvl="1"/>
            <a:r>
              <a:rPr lang="en-US" dirty="0"/>
              <a:t>Might be worth looking into…</a:t>
            </a:r>
          </a:p>
          <a:p>
            <a:pPr lvl="1"/>
            <a:r>
              <a:rPr lang="en-US" dirty="0"/>
              <a:t>Added clear plastic layer between thumb and sensor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7813D87-55EC-431A-A861-F06386982591}"/>
              </a:ext>
            </a:extLst>
          </p:cNvPr>
          <p:cNvGrpSpPr/>
          <p:nvPr/>
        </p:nvGrpSpPr>
        <p:grpSpPr>
          <a:xfrm>
            <a:off x="9589297" y="0"/>
            <a:ext cx="2219931" cy="3200400"/>
            <a:chOff x="9589297" y="0"/>
            <a:chExt cx="2219931" cy="3200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2B8FD1D-067D-47BA-93B4-1021AB83C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89297" y="0"/>
              <a:ext cx="2219931" cy="3200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4FDA0D-E2AC-415C-A85B-0D4C6DAB74BE}"/>
                </a:ext>
              </a:extLst>
            </p:cNvPr>
            <p:cNvSpPr txBox="1"/>
            <p:nvPr/>
          </p:nvSpPr>
          <p:spPr>
            <a:xfrm>
              <a:off x="9733840" y="1413689"/>
              <a:ext cx="9654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bg1"/>
                  </a:solidFill>
                </a:rPr>
                <a:t>Red LED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A1C2968-BC0C-4CBF-AAB3-D69A81E8D829}"/>
                </a:ext>
              </a:extLst>
            </p:cNvPr>
            <p:cNvSpPr txBox="1"/>
            <p:nvPr/>
          </p:nvSpPr>
          <p:spPr>
            <a:xfrm>
              <a:off x="9759986" y="1687125"/>
              <a:ext cx="9654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bg1"/>
                  </a:solidFill>
                </a:rPr>
                <a:t>Green LED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B4F5D8-B521-4935-A38C-E94DA15C30CF}"/>
                </a:ext>
              </a:extLst>
            </p:cNvPr>
            <p:cNvSpPr txBox="1"/>
            <p:nvPr/>
          </p:nvSpPr>
          <p:spPr>
            <a:xfrm>
              <a:off x="11019043" y="1413690"/>
              <a:ext cx="6023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IR LED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DC424FD-F9AB-424E-8207-5D89795B1BD5}"/>
                </a:ext>
              </a:extLst>
            </p:cNvPr>
            <p:cNvSpPr txBox="1"/>
            <p:nvPr/>
          </p:nvSpPr>
          <p:spPr>
            <a:xfrm>
              <a:off x="10210968" y="1734414"/>
              <a:ext cx="9654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bg1"/>
                  </a:solidFill>
                </a:rPr>
                <a:t>PD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FDAE6D-5DA2-44FD-ACC9-AD3E4A7AB5DD}"/>
                </a:ext>
              </a:extLst>
            </p:cNvPr>
            <p:cNvSpPr txBox="1"/>
            <p:nvPr/>
          </p:nvSpPr>
          <p:spPr>
            <a:xfrm>
              <a:off x="10053621" y="450849"/>
              <a:ext cx="9654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bg1"/>
                  </a:solidFill>
                </a:rPr>
                <a:t>op-amp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2CF00E82-BB04-4C79-AE09-1EC9E8943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593" y="0"/>
            <a:ext cx="446909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0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193D1-E7B0-4849-86E4-B45D4D91C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PPG Sensor – Miniaturized PCB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0C5CE-5C18-4C1C-91A3-A8AF64511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824" y="1758157"/>
            <a:ext cx="4371753" cy="5099841"/>
          </a:xfrm>
        </p:spPr>
        <p:txBody>
          <a:bodyPr>
            <a:normAutofit fontScale="92500"/>
          </a:bodyPr>
          <a:lstStyle/>
          <a:p>
            <a:r>
              <a:rPr lang="en-US" dirty="0"/>
              <a:t>Components:</a:t>
            </a:r>
          </a:p>
          <a:p>
            <a:pPr lvl="1"/>
            <a:r>
              <a:rPr lang="en-US" dirty="0"/>
              <a:t>ATtiny20 – LED switching, ADC samples photodiode output, sends data to NFC</a:t>
            </a:r>
          </a:p>
          <a:p>
            <a:pPr lvl="1"/>
            <a:r>
              <a:rPr lang="en-US" dirty="0"/>
              <a:t>NFC chip: receives power, transmits photodiode readings</a:t>
            </a:r>
          </a:p>
          <a:p>
            <a:pPr lvl="1"/>
            <a:r>
              <a:rPr lang="en-US" dirty="0"/>
              <a:t>Red, IR LED</a:t>
            </a:r>
          </a:p>
          <a:p>
            <a:pPr lvl="1"/>
            <a:r>
              <a:rPr lang="en-US" dirty="0"/>
              <a:t>Photodiode</a:t>
            </a:r>
          </a:p>
          <a:p>
            <a:r>
              <a:rPr lang="en-US" dirty="0"/>
              <a:t>Adding Revisions:</a:t>
            </a:r>
          </a:p>
          <a:p>
            <a:pPr lvl="1"/>
            <a:r>
              <a:rPr lang="en-US" dirty="0"/>
              <a:t>Op Amp buffer?</a:t>
            </a:r>
          </a:p>
          <a:p>
            <a:pPr lvl="1"/>
            <a:r>
              <a:rPr lang="en-US" dirty="0"/>
              <a:t>Can use smaller PD</a:t>
            </a:r>
          </a:p>
          <a:p>
            <a:pPr lvl="1"/>
            <a:r>
              <a:rPr lang="en-US" dirty="0"/>
              <a:t>Min Manufacturing size:  5x6 mm =&gt; indicators for debugging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96D8BC-A5F8-481C-BE39-2910F21C2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348" y="1979397"/>
            <a:ext cx="6845652" cy="419756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801FF7-DA9A-4F4D-8D05-B8EEC34AFBB6}"/>
              </a:ext>
            </a:extLst>
          </p:cNvPr>
          <p:cNvCxnSpPr>
            <a:cxnSpLocks/>
          </p:cNvCxnSpPr>
          <p:nvPr/>
        </p:nvCxnSpPr>
        <p:spPr>
          <a:xfrm>
            <a:off x="5346348" y="1871138"/>
            <a:ext cx="5488229" cy="0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FDCB97C-E7DB-41C7-B595-998131E568B1}"/>
              </a:ext>
            </a:extLst>
          </p:cNvPr>
          <p:cNvSpPr txBox="1"/>
          <p:nvPr/>
        </p:nvSpPr>
        <p:spPr>
          <a:xfrm>
            <a:off x="10779445" y="876561"/>
            <a:ext cx="1473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Programming</a:t>
            </a:r>
          </a:p>
          <a:p>
            <a:pPr algn="ctr"/>
            <a:r>
              <a:rPr lang="en-US" dirty="0"/>
              <a:t>Headers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235E553-3822-4D7C-BDF8-1CD9D5E59D08}"/>
              </a:ext>
            </a:extLst>
          </p:cNvPr>
          <p:cNvCxnSpPr>
            <a:cxnSpLocks/>
          </p:cNvCxnSpPr>
          <p:nvPr/>
        </p:nvCxnSpPr>
        <p:spPr>
          <a:xfrm>
            <a:off x="5249797" y="1979397"/>
            <a:ext cx="0" cy="4197566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A6A29A1-4C5E-44EA-89F7-C156456133A3}"/>
              </a:ext>
            </a:extLst>
          </p:cNvPr>
          <p:cNvSpPr txBox="1"/>
          <p:nvPr/>
        </p:nvSpPr>
        <p:spPr>
          <a:xfrm rot="16200000">
            <a:off x="4549452" y="3749161"/>
            <a:ext cx="103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3.75 mm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12874B48-FA63-4DE0-A53A-7C93FB6C0CE9}"/>
              </a:ext>
            </a:extLst>
          </p:cNvPr>
          <p:cNvSpPr/>
          <p:nvPr/>
        </p:nvSpPr>
        <p:spPr>
          <a:xfrm rot="5400000">
            <a:off x="11294042" y="1081440"/>
            <a:ext cx="444795" cy="13511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35E5BE-F15B-42CA-993E-DE36300D606F}"/>
              </a:ext>
            </a:extLst>
          </p:cNvPr>
          <p:cNvSpPr txBox="1"/>
          <p:nvPr/>
        </p:nvSpPr>
        <p:spPr>
          <a:xfrm>
            <a:off x="7577935" y="1572334"/>
            <a:ext cx="103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4.95 mm</a:t>
            </a:r>
          </a:p>
        </p:txBody>
      </p:sp>
    </p:spTree>
    <p:extLst>
      <p:ext uri="{BB962C8B-B14F-4D97-AF65-F5344CB8AC3E}">
        <p14:creationId xmlns:p14="http://schemas.microsoft.com/office/powerpoint/2010/main" val="91846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C6BD032D04A241BBDFAF7A63A6CD29" ma:contentTypeVersion="11" ma:contentTypeDescription="Create a new document." ma:contentTypeScope="" ma:versionID="c17fb03f878523856b4c2fa1015c382f">
  <xsd:schema xmlns:xsd="http://www.w3.org/2001/XMLSchema" xmlns:xs="http://www.w3.org/2001/XMLSchema" xmlns:p="http://schemas.microsoft.com/office/2006/metadata/properties" xmlns:ns3="6bca3bdb-8c0c-43db-885d-8646e1f7bd23" targetNamespace="http://schemas.microsoft.com/office/2006/metadata/properties" ma:root="true" ma:fieldsID="a59c5bb8229256bdb7b24f8bbe280fc1" ns3:_="">
    <xsd:import namespace="6bca3bdb-8c0c-43db-885d-8646e1f7bd2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ca3bdb-8c0c-43db-885d-8646e1f7bd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77AA311-42A4-41B1-834E-9A5F2A8BDA4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ca3bdb-8c0c-43db-885d-8646e1f7bd2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211B2E7-60FF-482B-BF45-3FCAA89C07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1EA31C-D291-4E27-A07A-05B0EA88772A}">
  <ds:schemaRefs>
    <ds:schemaRef ds:uri="http://schemas.microsoft.com/office/2006/metadata/properties"/>
    <ds:schemaRef ds:uri="6bca3bdb-8c0c-43db-885d-8646e1f7bd23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277</Words>
  <Application>Microsoft Office PowerPoint</Application>
  <PresentationFormat>Widescreen</PresentationFormat>
  <Paragraphs>50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PPG Force Sensor</vt:lpstr>
      <vt:lpstr>Hypodermal photoplethysmography sensor</vt:lpstr>
      <vt:lpstr>Hypodermal photoplethysmography sensor</vt:lpstr>
      <vt:lpstr>Hypodermal photoplethysmography sensor</vt:lpstr>
      <vt:lpstr>Hypodermal photoplethysmography sensor</vt:lpstr>
      <vt:lpstr>PPG Sensor: 1st Iteration</vt:lpstr>
      <vt:lpstr>PPG Sensor: 2nd Iteration</vt:lpstr>
      <vt:lpstr>PPG Sensor – Miniaturized PCB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PPG Force Sensor</dc:title>
  <dc:creator>Jade Picarra Pinkenburg</dc:creator>
  <cp:lastModifiedBy>Jade Picarra Pinkenburg</cp:lastModifiedBy>
  <cp:revision>11</cp:revision>
  <dcterms:created xsi:type="dcterms:W3CDTF">2021-07-06T14:27:51Z</dcterms:created>
  <dcterms:modified xsi:type="dcterms:W3CDTF">2021-07-06T17:54:23Z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0x0101001DC6BD032D04A241BBDFAF7A63A6CD29</vt:lpwstr>
  </property>
</Properties>
</file>